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Barlow"/>
      <p:regular r:id="rId15"/>
    </p:embeddedFont>
    <p:embeddedFont>
      <p:font typeface="Barlow"/>
      <p:regular r:id="rId16"/>
    </p:embeddedFont>
    <p:embeddedFont>
      <p:font typeface="Barlow"/>
      <p:regular r:id="rId17"/>
    </p:embeddedFont>
    <p:embeddedFont>
      <p:font typeface="Barlow"/>
      <p:regular r:id="rId18"/>
    </p:embeddedFont>
    <p:embeddedFont>
      <p:font typeface="Montserrat"/>
      <p:regular r:id="rId19"/>
    </p:embeddedFont>
    <p:embeddedFont>
      <p:font typeface="Montserrat"/>
      <p:regular r:id="rId20"/>
    </p:embeddedFont>
    <p:embeddedFont>
      <p:font typeface="Montserrat"/>
      <p:regular r:id="rId21"/>
    </p:embeddedFont>
    <p:embeddedFont>
      <p:font typeface="Montserrat"/>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4-1.png>
</file>

<file path=ppt/media/image-4-2.png>
</file>

<file path=ppt/media/image-4-3.png>
</file>

<file path=ppt/media/image-4-4.png>
</file>

<file path=ppt/media/image-4-5.png>
</file>

<file path=ppt/media/image-5-1.png>
</file>

<file path=ppt/media/image-6-1.png>
</file>

<file path=ppt/media/image-6-2.png>
</file>

<file path=ppt/media/image-7-1.png>
</file>

<file path=ppt/media/image-7-2.png>
</file>

<file path=ppt/media/image-7-3.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2061329"/>
            <a:ext cx="7627382" cy="1425416"/>
          </a:xfrm>
          <a:prstGeom prst="rect">
            <a:avLst/>
          </a:prstGeom>
          <a:noFill/>
          <a:ln/>
        </p:spPr>
        <p:txBody>
          <a:bodyPr wrap="square" lIns="0" tIns="0" rIns="0" bIns="0" rtlCol="0" anchor="t"/>
          <a:lstStyle/>
          <a:p>
            <a:pPr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Data Science: Data Cleaning, EDA, and Visualization</a:t>
            </a:r>
            <a:endParaRPr lang="en-US" sz="4450" dirty="0"/>
          </a:p>
        </p:txBody>
      </p:sp>
      <p:sp>
        <p:nvSpPr>
          <p:cNvPr id="4" name="Text 1"/>
          <p:cNvSpPr/>
          <p:nvPr/>
        </p:nvSpPr>
        <p:spPr>
          <a:xfrm>
            <a:off x="6244709" y="3811667"/>
            <a:ext cx="7627382" cy="173355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Welcome to this exploration of data science, focusing on the critical steps of data cleaning, exploratory data analysis (EDA), and visualization. This presentation will provide insights into the process of preparing and understanding data, using powerful tools like Python and Tableau.</a:t>
            </a:r>
            <a:endParaRPr lang="en-US" sz="1700" dirty="0"/>
          </a:p>
        </p:txBody>
      </p:sp>
      <p:sp>
        <p:nvSpPr>
          <p:cNvPr id="5" name="Shape 2"/>
          <p:cNvSpPr/>
          <p:nvPr/>
        </p:nvSpPr>
        <p:spPr>
          <a:xfrm>
            <a:off x="6244709" y="5805130"/>
            <a:ext cx="346591" cy="346591"/>
          </a:xfrm>
          <a:prstGeom prst="roundRect">
            <a:avLst>
              <a:gd name="adj" fmla="val 26380043"/>
            </a:avLst>
          </a:prstGeom>
          <a:solidFill>
            <a:srgbClr val="73590C"/>
          </a:solidFill>
          <a:ln w="7620">
            <a:solidFill>
              <a:srgbClr val="FFFFFF"/>
            </a:solidFill>
            <a:prstDash val="solid"/>
          </a:ln>
        </p:spPr>
      </p:sp>
      <p:sp>
        <p:nvSpPr>
          <p:cNvPr id="6" name="Text 3"/>
          <p:cNvSpPr/>
          <p:nvPr/>
        </p:nvSpPr>
        <p:spPr>
          <a:xfrm>
            <a:off x="6352818" y="5929670"/>
            <a:ext cx="130254" cy="97512"/>
          </a:xfrm>
          <a:prstGeom prst="rect">
            <a:avLst/>
          </a:prstGeom>
          <a:noFill/>
          <a:ln/>
        </p:spPr>
        <p:txBody>
          <a:bodyPr wrap="none" lIns="0" tIns="0" rIns="0" bIns="0" rtlCol="0" anchor="t"/>
          <a:lstStyle/>
          <a:p>
            <a:pPr algn="ctr" indent="0" marL="0">
              <a:lnSpc>
                <a:spcPts val="750"/>
              </a:lnSpc>
              <a:buNone/>
            </a:pPr>
            <a:r>
              <a:rPr lang="en-US" sz="750" dirty="0">
                <a:solidFill>
                  <a:srgbClr val="FFFFFF"/>
                </a:solidFill>
                <a:latin typeface="Montserrat Medium" pitchFamily="34" charset="0"/>
                <a:ea typeface="Montserrat Medium" pitchFamily="34" charset="-122"/>
                <a:cs typeface="Montserrat Medium" pitchFamily="34" charset="-120"/>
              </a:rPr>
              <a:t>FA</a:t>
            </a:r>
            <a:endParaRPr lang="en-US" sz="750" dirty="0"/>
          </a:p>
        </p:txBody>
      </p:sp>
      <p:sp>
        <p:nvSpPr>
          <p:cNvPr id="7" name="Text 4"/>
          <p:cNvSpPr/>
          <p:nvPr/>
        </p:nvSpPr>
        <p:spPr>
          <a:xfrm>
            <a:off x="6699528" y="5788938"/>
            <a:ext cx="1599962" cy="379214"/>
          </a:xfrm>
          <a:prstGeom prst="rect">
            <a:avLst/>
          </a:prstGeom>
          <a:noFill/>
          <a:ln/>
        </p:spPr>
        <p:txBody>
          <a:bodyPr wrap="none" lIns="0" tIns="0" rIns="0" bIns="0" rtlCol="0" anchor="t"/>
          <a:lstStyle/>
          <a:p>
            <a:pPr algn="l" indent="0" marL="0">
              <a:lnSpc>
                <a:spcPts val="2950"/>
              </a:lnSpc>
              <a:buNone/>
            </a:pPr>
            <a:r>
              <a:rPr lang="en-US" sz="2100" b="1" dirty="0">
                <a:solidFill>
                  <a:srgbClr val="272525"/>
                </a:solidFill>
                <a:latin typeface="Montserrat Bold" pitchFamily="34" charset="0"/>
                <a:ea typeface="Montserrat Bold" pitchFamily="34" charset="-122"/>
                <a:cs typeface="Montserrat Bold" pitchFamily="34" charset="-120"/>
              </a:rPr>
              <a:t>by Faiza Ali</a:t>
            </a:r>
            <a:endParaRPr lang="en-US" sz="2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583775"/>
            <a:ext cx="7354014" cy="712708"/>
          </a:xfrm>
          <a:prstGeom prst="rect">
            <a:avLst/>
          </a:prstGeom>
          <a:noFill/>
          <a:ln/>
        </p:spPr>
        <p:txBody>
          <a:bodyPr wrap="none" lIns="0" tIns="0" rIns="0" bIns="0" rtlCol="0" anchor="t"/>
          <a:lstStyle/>
          <a:p>
            <a:pPr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Introduction to Data Cleaning</a:t>
            </a:r>
            <a:endParaRPr lang="en-US" sz="4450" dirty="0"/>
          </a:p>
        </p:txBody>
      </p:sp>
      <p:sp>
        <p:nvSpPr>
          <p:cNvPr id="3" name="Text 1"/>
          <p:cNvSpPr/>
          <p:nvPr/>
        </p:nvSpPr>
        <p:spPr>
          <a:xfrm>
            <a:off x="758309" y="3837980"/>
            <a:ext cx="2868930" cy="356235"/>
          </a:xfrm>
          <a:prstGeom prst="rect">
            <a:avLst/>
          </a:prstGeom>
          <a:noFill/>
          <a:ln/>
        </p:spPr>
        <p:txBody>
          <a:bodyPr wrap="none" lIns="0" tIns="0" rIns="0" bIns="0" rtlCol="0" anchor="t"/>
          <a:lstStyle/>
          <a:p>
            <a:pPr indent="0" marL="0">
              <a:lnSpc>
                <a:spcPts val="2800"/>
              </a:lnSpc>
              <a:buNone/>
            </a:pPr>
            <a:r>
              <a:rPr lang="en-US" sz="2200" b="1" dirty="0">
                <a:solidFill>
                  <a:srgbClr val="7068F4"/>
                </a:solidFill>
                <a:latin typeface="Barlow Bold" pitchFamily="34" charset="0"/>
                <a:ea typeface="Barlow Bold" pitchFamily="34" charset="-122"/>
                <a:cs typeface="Barlow Bold" pitchFamily="34" charset="-120"/>
              </a:rPr>
              <a:t>What is Data Cleaning?</a:t>
            </a:r>
            <a:endParaRPr lang="en-US" sz="2200" dirty="0"/>
          </a:p>
        </p:txBody>
      </p:sp>
      <p:sp>
        <p:nvSpPr>
          <p:cNvPr id="4" name="Text 2"/>
          <p:cNvSpPr/>
          <p:nvPr/>
        </p:nvSpPr>
        <p:spPr>
          <a:xfrm>
            <a:off x="758309" y="4410789"/>
            <a:ext cx="6292572" cy="104013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Data cleaning is the process of identifying and correcting errors, inconsistencies, and inaccuracies in data. It involves ensuring data quality and reliability for accurate analysis.</a:t>
            </a:r>
            <a:endParaRPr lang="en-US" sz="1700" dirty="0"/>
          </a:p>
        </p:txBody>
      </p:sp>
      <p:sp>
        <p:nvSpPr>
          <p:cNvPr id="5" name="Text 3"/>
          <p:cNvSpPr/>
          <p:nvPr/>
        </p:nvSpPr>
        <p:spPr>
          <a:xfrm>
            <a:off x="7587139" y="3837980"/>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7068F4"/>
                </a:solidFill>
                <a:latin typeface="Barlow Bold" pitchFamily="34" charset="0"/>
                <a:ea typeface="Barlow Bold" pitchFamily="34" charset="-122"/>
                <a:cs typeface="Barlow Bold" pitchFamily="34" charset="-120"/>
              </a:rPr>
              <a:t>Why is it Important?</a:t>
            </a:r>
            <a:endParaRPr lang="en-US" sz="2200" dirty="0"/>
          </a:p>
        </p:txBody>
      </p:sp>
      <p:sp>
        <p:nvSpPr>
          <p:cNvPr id="6" name="Text 4"/>
          <p:cNvSpPr/>
          <p:nvPr/>
        </p:nvSpPr>
        <p:spPr>
          <a:xfrm>
            <a:off x="7587139" y="4410789"/>
            <a:ext cx="6292572" cy="104013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Clean data is essential for accurate insights and reliable decision-making. Unclean data can lead to skewed analysis, misleading conclusions, and flawed predictions.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08196"/>
          </a:xfrm>
          <a:prstGeom prst="rect">
            <a:avLst/>
          </a:prstGeom>
        </p:spPr>
      </p:pic>
      <p:sp>
        <p:nvSpPr>
          <p:cNvPr id="3" name="Text 0"/>
          <p:cNvSpPr/>
          <p:nvPr/>
        </p:nvSpPr>
        <p:spPr>
          <a:xfrm>
            <a:off x="758309" y="3797022"/>
            <a:ext cx="5701546" cy="712708"/>
          </a:xfrm>
          <a:prstGeom prst="rect">
            <a:avLst/>
          </a:prstGeom>
          <a:noFill/>
          <a:ln/>
        </p:spPr>
        <p:txBody>
          <a:bodyPr wrap="none" lIns="0" tIns="0" rIns="0" bIns="0" rtlCol="0" anchor="t"/>
          <a:lstStyle/>
          <a:p>
            <a:pPr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Handling Missing Data</a:t>
            </a:r>
            <a:endParaRPr lang="en-US" sz="4450" dirty="0"/>
          </a:p>
        </p:txBody>
      </p:sp>
      <p:sp>
        <p:nvSpPr>
          <p:cNvPr id="4" name="Shape 1"/>
          <p:cNvSpPr/>
          <p:nvPr/>
        </p:nvSpPr>
        <p:spPr>
          <a:xfrm>
            <a:off x="758309" y="4834652"/>
            <a:ext cx="4226838" cy="2306122"/>
          </a:xfrm>
          <a:prstGeom prst="roundRect">
            <a:avLst>
              <a:gd name="adj" fmla="val 8456"/>
            </a:avLst>
          </a:prstGeom>
          <a:solidFill>
            <a:srgbClr val="EEEFF5"/>
          </a:solidFill>
          <a:ln/>
          <a:effectLst>
            <a:outerShdw sx="100000" sy="100000" kx="0" ky="0" algn="bl" rotWithShape="0" blurRad="53340" dist="26670" dir="13500000">
              <a:srgbClr val="ffffff">
                <a:alpha val="70000"/>
              </a:srgbClr>
            </a:outerShdw>
          </a:effectLst>
        </p:spPr>
      </p:sp>
      <p:sp>
        <p:nvSpPr>
          <p:cNvPr id="5" name="Text 2"/>
          <p:cNvSpPr/>
          <p:nvPr/>
        </p:nvSpPr>
        <p:spPr>
          <a:xfrm>
            <a:off x="974884" y="5051227"/>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Deletion</a:t>
            </a:r>
            <a:endParaRPr lang="en-US" sz="2200" dirty="0"/>
          </a:p>
        </p:txBody>
      </p:sp>
      <p:sp>
        <p:nvSpPr>
          <p:cNvPr id="6" name="Text 3"/>
          <p:cNvSpPr/>
          <p:nvPr/>
        </p:nvSpPr>
        <p:spPr>
          <a:xfrm>
            <a:off x="974884" y="5537359"/>
            <a:ext cx="3793688" cy="104013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Removing rows or columns with missing values. Simple but potentially loses information.</a:t>
            </a:r>
            <a:endParaRPr lang="en-US" sz="1700" dirty="0"/>
          </a:p>
        </p:txBody>
      </p:sp>
      <p:sp>
        <p:nvSpPr>
          <p:cNvPr id="7" name="Shape 4"/>
          <p:cNvSpPr/>
          <p:nvPr/>
        </p:nvSpPr>
        <p:spPr>
          <a:xfrm>
            <a:off x="5201722" y="4834652"/>
            <a:ext cx="4226838" cy="2306122"/>
          </a:xfrm>
          <a:prstGeom prst="roundRect">
            <a:avLst>
              <a:gd name="adj" fmla="val 8456"/>
            </a:avLst>
          </a:prstGeom>
          <a:solidFill>
            <a:srgbClr val="EEEFF5"/>
          </a:solidFill>
          <a:ln/>
          <a:effectLst>
            <a:outerShdw sx="100000" sy="100000" kx="0" ky="0" algn="bl" rotWithShape="0" blurRad="53340" dist="26670" dir="13500000">
              <a:srgbClr val="ffffff">
                <a:alpha val="70000"/>
              </a:srgbClr>
            </a:outerShdw>
          </a:effectLst>
        </p:spPr>
      </p:sp>
      <p:sp>
        <p:nvSpPr>
          <p:cNvPr id="8" name="Text 5"/>
          <p:cNvSpPr/>
          <p:nvPr/>
        </p:nvSpPr>
        <p:spPr>
          <a:xfrm>
            <a:off x="5418296" y="5051227"/>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Imputation</a:t>
            </a:r>
            <a:endParaRPr lang="en-US" sz="2200" dirty="0"/>
          </a:p>
        </p:txBody>
      </p:sp>
      <p:sp>
        <p:nvSpPr>
          <p:cNvPr id="9" name="Text 6"/>
          <p:cNvSpPr/>
          <p:nvPr/>
        </p:nvSpPr>
        <p:spPr>
          <a:xfrm>
            <a:off x="5418296" y="5537359"/>
            <a:ext cx="3793688" cy="138684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Replacing missing values with estimated values. Can be done using mean, median, or other methods.</a:t>
            </a:r>
            <a:endParaRPr lang="en-US" sz="1700" dirty="0"/>
          </a:p>
        </p:txBody>
      </p:sp>
      <p:sp>
        <p:nvSpPr>
          <p:cNvPr id="10" name="Shape 7"/>
          <p:cNvSpPr/>
          <p:nvPr/>
        </p:nvSpPr>
        <p:spPr>
          <a:xfrm>
            <a:off x="9645134" y="4834652"/>
            <a:ext cx="4226838" cy="2306122"/>
          </a:xfrm>
          <a:prstGeom prst="roundRect">
            <a:avLst>
              <a:gd name="adj" fmla="val 8456"/>
            </a:avLst>
          </a:prstGeom>
          <a:solidFill>
            <a:srgbClr val="EEEFF5"/>
          </a:solidFill>
          <a:ln/>
          <a:effectLst>
            <a:outerShdw sx="100000" sy="100000" kx="0" ky="0" algn="bl" rotWithShape="0" blurRad="53340" dist="26670" dir="13500000">
              <a:srgbClr val="ffffff">
                <a:alpha val="70000"/>
              </a:srgbClr>
            </a:outerShdw>
          </a:effectLst>
        </p:spPr>
      </p:sp>
      <p:sp>
        <p:nvSpPr>
          <p:cNvPr id="11" name="Text 8"/>
          <p:cNvSpPr/>
          <p:nvPr/>
        </p:nvSpPr>
        <p:spPr>
          <a:xfrm>
            <a:off x="9861709" y="5051227"/>
            <a:ext cx="3076218" cy="356235"/>
          </a:xfrm>
          <a:prstGeom prst="rect">
            <a:avLst/>
          </a:prstGeom>
          <a:noFill/>
          <a:ln/>
        </p:spPr>
        <p:txBody>
          <a:bodyPr wrap="none" lIns="0" tIns="0" rIns="0" bIns="0" rtlCol="0" anchor="t"/>
          <a:lstStyle/>
          <a:p>
            <a:pPr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Model-based Imputation</a:t>
            </a:r>
            <a:endParaRPr lang="en-US" sz="2200" dirty="0"/>
          </a:p>
        </p:txBody>
      </p:sp>
      <p:sp>
        <p:nvSpPr>
          <p:cNvPr id="12" name="Text 9"/>
          <p:cNvSpPr/>
          <p:nvPr/>
        </p:nvSpPr>
        <p:spPr>
          <a:xfrm>
            <a:off x="9861709" y="5537359"/>
            <a:ext cx="3793688" cy="104013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Utilizing machine learning models to predict missing values based on patterns in the data.</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891540" y="2034540"/>
            <a:ext cx="3703320" cy="4160520"/>
          </a:xfrm>
          <a:prstGeom prst="rect">
            <a:avLst/>
          </a:prstGeom>
        </p:spPr>
      </p:pic>
      <p:sp>
        <p:nvSpPr>
          <p:cNvPr id="4" name="Text 0"/>
          <p:cNvSpPr/>
          <p:nvPr/>
        </p:nvSpPr>
        <p:spPr>
          <a:xfrm>
            <a:off x="6154103" y="525780"/>
            <a:ext cx="5021104" cy="627578"/>
          </a:xfrm>
          <a:prstGeom prst="rect">
            <a:avLst/>
          </a:prstGeom>
          <a:noFill/>
          <a:ln/>
        </p:spPr>
        <p:txBody>
          <a:bodyPr wrap="none" lIns="0" tIns="0" rIns="0" bIns="0" rtlCol="0" anchor="t"/>
          <a:lstStyle/>
          <a:p>
            <a:pPr indent="0" marL="0">
              <a:lnSpc>
                <a:spcPts val="4900"/>
              </a:lnSpc>
              <a:buNone/>
            </a:pPr>
            <a:r>
              <a:rPr lang="en-US" sz="3950" b="1" dirty="0">
                <a:solidFill>
                  <a:srgbClr val="7068F4"/>
                </a:solidFill>
                <a:latin typeface="Barlow Bold" pitchFamily="34" charset="0"/>
                <a:ea typeface="Barlow Bold" pitchFamily="34" charset="-122"/>
                <a:cs typeface="Barlow Bold" pitchFamily="34" charset="-120"/>
              </a:rPr>
              <a:t>Handling Outliers</a:t>
            </a:r>
            <a:endParaRPr lang="en-US" sz="3950" dirty="0"/>
          </a:p>
        </p:txBody>
      </p:sp>
      <p:pic>
        <p:nvPicPr>
          <p:cNvPr id="5" name="Image 2" descr="preencoded.png">    </p:cNvPr>
          <p:cNvPicPr>
            <a:picLocks noChangeAspect="1"/>
          </p:cNvPicPr>
          <p:nvPr/>
        </p:nvPicPr>
        <p:blipFill>
          <a:blip r:embed="rId3"/>
          <a:stretch>
            <a:fillRect/>
          </a:stretch>
        </p:blipFill>
        <p:spPr>
          <a:xfrm>
            <a:off x="6154103" y="1439466"/>
            <a:ext cx="476964" cy="476964"/>
          </a:xfrm>
          <a:prstGeom prst="rect">
            <a:avLst/>
          </a:prstGeom>
        </p:spPr>
      </p:pic>
      <p:sp>
        <p:nvSpPr>
          <p:cNvPr id="6" name="Text 1"/>
          <p:cNvSpPr/>
          <p:nvPr/>
        </p:nvSpPr>
        <p:spPr>
          <a:xfrm>
            <a:off x="6154103" y="2107168"/>
            <a:ext cx="2510552" cy="313849"/>
          </a:xfrm>
          <a:prstGeom prst="rect">
            <a:avLst/>
          </a:prstGeom>
          <a:noFill/>
          <a:ln/>
        </p:spPr>
        <p:txBody>
          <a:bodyPr wrap="none" lIns="0" tIns="0" rIns="0" bIns="0" rtlCol="0" anchor="t"/>
          <a:lstStyle/>
          <a:p>
            <a:pPr algn="l" indent="0" marL="0">
              <a:lnSpc>
                <a:spcPts val="2450"/>
              </a:lnSpc>
              <a:buNone/>
            </a:pPr>
            <a:r>
              <a:rPr lang="en-US" sz="1950" b="1" dirty="0">
                <a:solidFill>
                  <a:srgbClr val="272525"/>
                </a:solidFill>
                <a:latin typeface="Barlow Bold" pitchFamily="34" charset="0"/>
                <a:ea typeface="Barlow Bold" pitchFamily="34" charset="-122"/>
                <a:cs typeface="Barlow Bold" pitchFamily="34" charset="-120"/>
              </a:rPr>
              <a:t>Removal</a:t>
            </a:r>
            <a:endParaRPr lang="en-US" sz="1950" dirty="0"/>
          </a:p>
        </p:txBody>
      </p:sp>
      <p:sp>
        <p:nvSpPr>
          <p:cNvPr id="7" name="Text 2"/>
          <p:cNvSpPr/>
          <p:nvPr/>
        </p:nvSpPr>
        <p:spPr>
          <a:xfrm>
            <a:off x="6154103" y="2535436"/>
            <a:ext cx="7808595" cy="610553"/>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Montserrat" pitchFamily="34" charset="0"/>
                <a:ea typeface="Montserrat" pitchFamily="34" charset="-122"/>
                <a:cs typeface="Montserrat" pitchFamily="34" charset="-120"/>
              </a:rPr>
              <a:t>Outliers can be removed if they are clearly erroneous or if they significantly distort the analysis.</a:t>
            </a:r>
            <a:endParaRPr lang="en-US" sz="1500" dirty="0"/>
          </a:p>
        </p:txBody>
      </p:sp>
      <p:pic>
        <p:nvPicPr>
          <p:cNvPr id="8" name="Image 3" descr="preencoded.png">    </p:cNvPr>
          <p:cNvPicPr>
            <a:picLocks noChangeAspect="1"/>
          </p:cNvPicPr>
          <p:nvPr/>
        </p:nvPicPr>
        <p:blipFill>
          <a:blip r:embed="rId4"/>
          <a:stretch>
            <a:fillRect/>
          </a:stretch>
        </p:blipFill>
        <p:spPr>
          <a:xfrm>
            <a:off x="6154103" y="3718322"/>
            <a:ext cx="476964" cy="476964"/>
          </a:xfrm>
          <a:prstGeom prst="rect">
            <a:avLst/>
          </a:prstGeom>
        </p:spPr>
      </p:pic>
      <p:sp>
        <p:nvSpPr>
          <p:cNvPr id="9" name="Text 3"/>
          <p:cNvSpPr/>
          <p:nvPr/>
        </p:nvSpPr>
        <p:spPr>
          <a:xfrm>
            <a:off x="6154103" y="4386024"/>
            <a:ext cx="2510552" cy="313849"/>
          </a:xfrm>
          <a:prstGeom prst="rect">
            <a:avLst/>
          </a:prstGeom>
          <a:noFill/>
          <a:ln/>
        </p:spPr>
        <p:txBody>
          <a:bodyPr wrap="none" lIns="0" tIns="0" rIns="0" bIns="0" rtlCol="0" anchor="t"/>
          <a:lstStyle/>
          <a:p>
            <a:pPr algn="l" indent="0" marL="0">
              <a:lnSpc>
                <a:spcPts val="2450"/>
              </a:lnSpc>
              <a:buNone/>
            </a:pPr>
            <a:r>
              <a:rPr lang="en-US" sz="1950" b="1" dirty="0">
                <a:solidFill>
                  <a:srgbClr val="272525"/>
                </a:solidFill>
                <a:latin typeface="Barlow Bold" pitchFamily="34" charset="0"/>
                <a:ea typeface="Barlow Bold" pitchFamily="34" charset="-122"/>
                <a:cs typeface="Barlow Bold" pitchFamily="34" charset="-120"/>
              </a:rPr>
              <a:t>Transformation</a:t>
            </a:r>
            <a:endParaRPr lang="en-US" sz="1950" dirty="0"/>
          </a:p>
        </p:txBody>
      </p:sp>
      <p:sp>
        <p:nvSpPr>
          <p:cNvPr id="10" name="Text 4"/>
          <p:cNvSpPr/>
          <p:nvPr/>
        </p:nvSpPr>
        <p:spPr>
          <a:xfrm>
            <a:off x="6154103" y="4814292"/>
            <a:ext cx="7808595" cy="610553"/>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Montserrat" pitchFamily="34" charset="0"/>
                <a:ea typeface="Montserrat" pitchFamily="34" charset="-122"/>
                <a:cs typeface="Montserrat" pitchFamily="34" charset="-120"/>
              </a:rPr>
              <a:t>Applying transformations like logarithmic or square root to reduce the impact of outliers.</a:t>
            </a:r>
            <a:endParaRPr lang="en-US" sz="1500" dirty="0"/>
          </a:p>
        </p:txBody>
      </p:sp>
      <p:pic>
        <p:nvPicPr>
          <p:cNvPr id="11" name="Image 4" descr="preencoded.png">    </p:cNvPr>
          <p:cNvPicPr>
            <a:picLocks noChangeAspect="1"/>
          </p:cNvPicPr>
          <p:nvPr/>
        </p:nvPicPr>
        <p:blipFill>
          <a:blip r:embed="rId5"/>
          <a:stretch>
            <a:fillRect/>
          </a:stretch>
        </p:blipFill>
        <p:spPr>
          <a:xfrm>
            <a:off x="6154103" y="5997178"/>
            <a:ext cx="476964" cy="476964"/>
          </a:xfrm>
          <a:prstGeom prst="rect">
            <a:avLst/>
          </a:prstGeom>
        </p:spPr>
      </p:pic>
      <p:sp>
        <p:nvSpPr>
          <p:cNvPr id="12" name="Text 5"/>
          <p:cNvSpPr/>
          <p:nvPr/>
        </p:nvSpPr>
        <p:spPr>
          <a:xfrm>
            <a:off x="6154103" y="6664881"/>
            <a:ext cx="2510552" cy="313849"/>
          </a:xfrm>
          <a:prstGeom prst="rect">
            <a:avLst/>
          </a:prstGeom>
          <a:noFill/>
          <a:ln/>
        </p:spPr>
        <p:txBody>
          <a:bodyPr wrap="none" lIns="0" tIns="0" rIns="0" bIns="0" rtlCol="0" anchor="t"/>
          <a:lstStyle/>
          <a:p>
            <a:pPr algn="l" indent="0" marL="0">
              <a:lnSpc>
                <a:spcPts val="2450"/>
              </a:lnSpc>
              <a:buNone/>
            </a:pPr>
            <a:r>
              <a:rPr lang="en-US" sz="1950" b="1" dirty="0">
                <a:solidFill>
                  <a:srgbClr val="272525"/>
                </a:solidFill>
                <a:latin typeface="Barlow Bold" pitchFamily="34" charset="0"/>
                <a:ea typeface="Barlow Bold" pitchFamily="34" charset="-122"/>
                <a:cs typeface="Barlow Bold" pitchFamily="34" charset="-120"/>
              </a:rPr>
              <a:t>Capping</a:t>
            </a:r>
            <a:endParaRPr lang="en-US" sz="1950" dirty="0"/>
          </a:p>
        </p:txBody>
      </p:sp>
      <p:sp>
        <p:nvSpPr>
          <p:cNvPr id="13" name="Text 6"/>
          <p:cNvSpPr/>
          <p:nvPr/>
        </p:nvSpPr>
        <p:spPr>
          <a:xfrm>
            <a:off x="6154103" y="7093148"/>
            <a:ext cx="7808595" cy="610553"/>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Montserrat" pitchFamily="34" charset="0"/>
                <a:ea typeface="Montserrat" pitchFamily="34" charset="-122"/>
                <a:cs typeface="Montserrat" pitchFamily="34" charset="-120"/>
              </a:rPr>
              <a:t>Setting limits on data values, replacing extreme values with the maximum or minimum allowed value.</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534716"/>
            <a:ext cx="7627382" cy="1425416"/>
          </a:xfrm>
          <a:prstGeom prst="rect">
            <a:avLst/>
          </a:prstGeom>
          <a:noFill/>
          <a:ln/>
        </p:spPr>
        <p:txBody>
          <a:bodyPr wrap="square" lIns="0" tIns="0" rIns="0" bIns="0" rtlCol="0" anchor="t"/>
          <a:lstStyle/>
          <a:p>
            <a:pPr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Exploratory Data Analysis (EDA)</a:t>
            </a:r>
            <a:endParaRPr lang="en-US" sz="4450" dirty="0"/>
          </a:p>
        </p:txBody>
      </p:sp>
      <p:sp>
        <p:nvSpPr>
          <p:cNvPr id="4" name="Shape 1"/>
          <p:cNvSpPr/>
          <p:nvPr/>
        </p:nvSpPr>
        <p:spPr>
          <a:xfrm>
            <a:off x="758309" y="3528774"/>
            <a:ext cx="487442" cy="487442"/>
          </a:xfrm>
          <a:prstGeom prst="roundRect">
            <a:avLst>
              <a:gd name="adj" fmla="val 40004"/>
            </a:avLst>
          </a:prstGeom>
          <a:solidFill>
            <a:srgbClr val="EEEFF5"/>
          </a:solidFill>
          <a:ln/>
          <a:effectLst>
            <a:outerShdw sx="100000" sy="100000" kx="0" ky="0" algn="bl" rotWithShape="0" blurRad="53340" dist="26670" dir="13500000">
              <a:srgbClr val="ffffff">
                <a:alpha val="70000"/>
              </a:srgbClr>
            </a:outerShdw>
          </a:effectLst>
        </p:spPr>
      </p:sp>
      <p:sp>
        <p:nvSpPr>
          <p:cNvPr id="5" name="Text 2"/>
          <p:cNvSpPr/>
          <p:nvPr/>
        </p:nvSpPr>
        <p:spPr>
          <a:xfrm>
            <a:off x="941427" y="3601403"/>
            <a:ext cx="121087" cy="342067"/>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Barlow Bold" pitchFamily="34" charset="0"/>
                <a:ea typeface="Barlow Bold" pitchFamily="34" charset="-122"/>
                <a:cs typeface="Barlow Bold" pitchFamily="34" charset="-120"/>
              </a:rPr>
              <a:t>1</a:t>
            </a:r>
            <a:endParaRPr lang="en-US" sz="2650" dirty="0"/>
          </a:p>
        </p:txBody>
      </p:sp>
      <p:sp>
        <p:nvSpPr>
          <p:cNvPr id="6" name="Text 3"/>
          <p:cNvSpPr/>
          <p:nvPr/>
        </p:nvSpPr>
        <p:spPr>
          <a:xfrm>
            <a:off x="1462326" y="3528774"/>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1. Understand Data</a:t>
            </a:r>
            <a:endParaRPr lang="en-US" sz="2200" dirty="0"/>
          </a:p>
        </p:txBody>
      </p:sp>
      <p:sp>
        <p:nvSpPr>
          <p:cNvPr id="7" name="Text 4"/>
          <p:cNvSpPr/>
          <p:nvPr/>
        </p:nvSpPr>
        <p:spPr>
          <a:xfrm>
            <a:off x="1462326" y="4014907"/>
            <a:ext cx="3001447" cy="104013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Explore variables, data types, and relationships between variables.</a:t>
            </a:r>
            <a:endParaRPr lang="en-US" sz="1700" dirty="0"/>
          </a:p>
        </p:txBody>
      </p:sp>
      <p:sp>
        <p:nvSpPr>
          <p:cNvPr id="8" name="Shape 5"/>
          <p:cNvSpPr/>
          <p:nvPr/>
        </p:nvSpPr>
        <p:spPr>
          <a:xfrm>
            <a:off x="4680347" y="3528774"/>
            <a:ext cx="487442" cy="487442"/>
          </a:xfrm>
          <a:prstGeom prst="roundRect">
            <a:avLst>
              <a:gd name="adj" fmla="val 40004"/>
            </a:avLst>
          </a:prstGeom>
          <a:solidFill>
            <a:srgbClr val="EEEFF5"/>
          </a:solidFill>
          <a:ln/>
          <a:effectLst>
            <a:outerShdw sx="100000" sy="100000" kx="0" ky="0" algn="bl" rotWithShape="0" blurRad="53340" dist="26670" dir="13500000">
              <a:srgbClr val="ffffff">
                <a:alpha val="70000"/>
              </a:srgbClr>
            </a:outerShdw>
          </a:effectLst>
        </p:spPr>
      </p:sp>
      <p:sp>
        <p:nvSpPr>
          <p:cNvPr id="9" name="Text 6"/>
          <p:cNvSpPr/>
          <p:nvPr/>
        </p:nvSpPr>
        <p:spPr>
          <a:xfrm>
            <a:off x="4828223" y="3601403"/>
            <a:ext cx="191572" cy="342067"/>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Barlow Bold" pitchFamily="34" charset="0"/>
                <a:ea typeface="Barlow Bold" pitchFamily="34" charset="-122"/>
                <a:cs typeface="Barlow Bold" pitchFamily="34" charset="-120"/>
              </a:rPr>
              <a:t>2</a:t>
            </a:r>
            <a:endParaRPr lang="en-US" sz="2650" dirty="0"/>
          </a:p>
        </p:txBody>
      </p:sp>
      <p:sp>
        <p:nvSpPr>
          <p:cNvPr id="10" name="Text 7"/>
          <p:cNvSpPr/>
          <p:nvPr/>
        </p:nvSpPr>
        <p:spPr>
          <a:xfrm>
            <a:off x="5384363" y="3528774"/>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2. Identify Patterns</a:t>
            </a:r>
            <a:endParaRPr lang="en-US" sz="2200" dirty="0"/>
          </a:p>
        </p:txBody>
      </p:sp>
      <p:sp>
        <p:nvSpPr>
          <p:cNvPr id="11" name="Text 8"/>
          <p:cNvSpPr/>
          <p:nvPr/>
        </p:nvSpPr>
        <p:spPr>
          <a:xfrm>
            <a:off x="5384363" y="4014907"/>
            <a:ext cx="3001447" cy="104013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Discover trends, correlations, and anomalies within the data.</a:t>
            </a:r>
            <a:endParaRPr lang="en-US" sz="1700" dirty="0"/>
          </a:p>
        </p:txBody>
      </p:sp>
      <p:sp>
        <p:nvSpPr>
          <p:cNvPr id="12" name="Shape 9"/>
          <p:cNvSpPr/>
          <p:nvPr/>
        </p:nvSpPr>
        <p:spPr>
          <a:xfrm>
            <a:off x="758309" y="5515332"/>
            <a:ext cx="487442" cy="487442"/>
          </a:xfrm>
          <a:prstGeom prst="roundRect">
            <a:avLst>
              <a:gd name="adj" fmla="val 40004"/>
            </a:avLst>
          </a:prstGeom>
          <a:solidFill>
            <a:srgbClr val="EEEFF5"/>
          </a:solidFill>
          <a:ln/>
          <a:effectLst>
            <a:outerShdw sx="100000" sy="100000" kx="0" ky="0" algn="bl" rotWithShape="0" blurRad="53340" dist="26670" dir="13500000">
              <a:srgbClr val="ffffff">
                <a:alpha val="70000"/>
              </a:srgbClr>
            </a:outerShdw>
          </a:effectLst>
        </p:spPr>
      </p:sp>
      <p:sp>
        <p:nvSpPr>
          <p:cNvPr id="13" name="Text 10"/>
          <p:cNvSpPr/>
          <p:nvPr/>
        </p:nvSpPr>
        <p:spPr>
          <a:xfrm>
            <a:off x="909638" y="5587960"/>
            <a:ext cx="184666" cy="342067"/>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Barlow Bold" pitchFamily="34" charset="0"/>
                <a:ea typeface="Barlow Bold" pitchFamily="34" charset="-122"/>
                <a:cs typeface="Barlow Bold" pitchFamily="34" charset="-120"/>
              </a:rPr>
              <a:t>3</a:t>
            </a:r>
            <a:endParaRPr lang="en-US" sz="2650" dirty="0"/>
          </a:p>
        </p:txBody>
      </p:sp>
      <p:sp>
        <p:nvSpPr>
          <p:cNvPr id="14" name="Text 11"/>
          <p:cNvSpPr/>
          <p:nvPr/>
        </p:nvSpPr>
        <p:spPr>
          <a:xfrm>
            <a:off x="1462326" y="5515332"/>
            <a:ext cx="3123486" cy="356235"/>
          </a:xfrm>
          <a:prstGeom prst="rect">
            <a:avLst/>
          </a:prstGeom>
          <a:noFill/>
          <a:ln/>
        </p:spPr>
        <p:txBody>
          <a:bodyPr wrap="none" lIns="0" tIns="0" rIns="0" bIns="0" rtlCol="0" anchor="t"/>
          <a:lstStyle/>
          <a:p>
            <a:pPr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3. Formulate Hypotheses</a:t>
            </a:r>
            <a:endParaRPr lang="en-US" sz="2200" dirty="0"/>
          </a:p>
        </p:txBody>
      </p:sp>
      <p:sp>
        <p:nvSpPr>
          <p:cNvPr id="15" name="Text 12"/>
          <p:cNvSpPr/>
          <p:nvPr/>
        </p:nvSpPr>
        <p:spPr>
          <a:xfrm>
            <a:off x="1462326" y="6001464"/>
            <a:ext cx="6923365" cy="69342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Generate insights that can lead to further investigation and analysis.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37260" y="2766060"/>
            <a:ext cx="3611880" cy="2697480"/>
          </a:xfrm>
          <a:prstGeom prst="rect">
            <a:avLst/>
          </a:prstGeom>
        </p:spPr>
      </p:pic>
      <p:sp>
        <p:nvSpPr>
          <p:cNvPr id="4" name="Text 0"/>
          <p:cNvSpPr/>
          <p:nvPr/>
        </p:nvSpPr>
        <p:spPr>
          <a:xfrm>
            <a:off x="6244709" y="960358"/>
            <a:ext cx="5701546" cy="712708"/>
          </a:xfrm>
          <a:prstGeom prst="rect">
            <a:avLst/>
          </a:prstGeom>
          <a:noFill/>
          <a:ln/>
        </p:spPr>
        <p:txBody>
          <a:bodyPr wrap="none" lIns="0" tIns="0" rIns="0" bIns="0" rtlCol="0" anchor="t"/>
          <a:lstStyle/>
          <a:p>
            <a:pPr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Plotting with Python</a:t>
            </a:r>
            <a:endParaRPr lang="en-US" sz="4450" dirty="0"/>
          </a:p>
        </p:txBody>
      </p:sp>
      <p:sp>
        <p:nvSpPr>
          <p:cNvPr id="5" name="Shape 1"/>
          <p:cNvSpPr/>
          <p:nvPr/>
        </p:nvSpPr>
        <p:spPr>
          <a:xfrm>
            <a:off x="6554391" y="1997988"/>
            <a:ext cx="30480" cy="5271254"/>
          </a:xfrm>
          <a:prstGeom prst="roundRect">
            <a:avLst>
              <a:gd name="adj" fmla="val 639750"/>
            </a:avLst>
          </a:prstGeom>
          <a:solidFill>
            <a:srgbClr val="C1C3D0"/>
          </a:solidFill>
          <a:ln/>
        </p:spPr>
      </p:sp>
      <p:sp>
        <p:nvSpPr>
          <p:cNvPr id="6" name="Shape 2"/>
          <p:cNvSpPr/>
          <p:nvPr/>
        </p:nvSpPr>
        <p:spPr>
          <a:xfrm>
            <a:off x="6782872" y="2470190"/>
            <a:ext cx="758309" cy="30480"/>
          </a:xfrm>
          <a:prstGeom prst="roundRect">
            <a:avLst>
              <a:gd name="adj" fmla="val 639750"/>
            </a:avLst>
          </a:prstGeom>
          <a:solidFill>
            <a:srgbClr val="C1C3D0"/>
          </a:solidFill>
          <a:ln/>
        </p:spPr>
      </p:sp>
      <p:sp>
        <p:nvSpPr>
          <p:cNvPr id="7" name="Shape 3"/>
          <p:cNvSpPr/>
          <p:nvPr/>
        </p:nvSpPr>
        <p:spPr>
          <a:xfrm>
            <a:off x="6325910" y="2241709"/>
            <a:ext cx="487442" cy="487442"/>
          </a:xfrm>
          <a:prstGeom prst="roundRect">
            <a:avLst>
              <a:gd name="adj" fmla="val 40004"/>
            </a:avLst>
          </a:prstGeom>
          <a:solidFill>
            <a:srgbClr val="EEEFF5"/>
          </a:solidFill>
          <a:ln/>
          <a:effectLst>
            <a:outerShdw sx="100000" sy="100000" kx="0" ky="0" algn="bl" rotWithShape="0" blurRad="53340" dist="26670" dir="13500000">
              <a:srgbClr val="ffffff">
                <a:alpha val="70000"/>
              </a:srgbClr>
            </a:outerShdw>
          </a:effectLst>
        </p:spPr>
      </p:sp>
      <p:sp>
        <p:nvSpPr>
          <p:cNvPr id="8" name="Text 4"/>
          <p:cNvSpPr/>
          <p:nvPr/>
        </p:nvSpPr>
        <p:spPr>
          <a:xfrm>
            <a:off x="6509028" y="2314337"/>
            <a:ext cx="121087" cy="342067"/>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Barlow Bold" pitchFamily="34" charset="0"/>
                <a:ea typeface="Barlow Bold" pitchFamily="34" charset="-122"/>
                <a:cs typeface="Barlow Bold" pitchFamily="34" charset="-120"/>
              </a:rPr>
              <a:t>1</a:t>
            </a:r>
            <a:endParaRPr lang="en-US" sz="2650" dirty="0"/>
          </a:p>
        </p:txBody>
      </p:sp>
      <p:sp>
        <p:nvSpPr>
          <p:cNvPr id="9" name="Text 5"/>
          <p:cNvSpPr/>
          <p:nvPr/>
        </p:nvSpPr>
        <p:spPr>
          <a:xfrm>
            <a:off x="7761208" y="2214563"/>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Matplotlib</a:t>
            </a:r>
            <a:endParaRPr lang="en-US" sz="2200" dirty="0"/>
          </a:p>
        </p:txBody>
      </p:sp>
      <p:sp>
        <p:nvSpPr>
          <p:cNvPr id="10" name="Text 6"/>
          <p:cNvSpPr/>
          <p:nvPr/>
        </p:nvSpPr>
        <p:spPr>
          <a:xfrm>
            <a:off x="7761208" y="2700695"/>
            <a:ext cx="6110883"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A foundational library for creating static, interactive, and animated visualizations.</a:t>
            </a:r>
            <a:endParaRPr lang="en-US" sz="1700" dirty="0"/>
          </a:p>
        </p:txBody>
      </p:sp>
      <p:sp>
        <p:nvSpPr>
          <p:cNvPr id="11" name="Shape 7"/>
          <p:cNvSpPr/>
          <p:nvPr/>
        </p:nvSpPr>
        <p:spPr>
          <a:xfrm>
            <a:off x="6782872" y="4299466"/>
            <a:ext cx="758309" cy="30480"/>
          </a:xfrm>
          <a:prstGeom prst="roundRect">
            <a:avLst>
              <a:gd name="adj" fmla="val 639750"/>
            </a:avLst>
          </a:prstGeom>
          <a:solidFill>
            <a:srgbClr val="C1C3D0"/>
          </a:solidFill>
          <a:ln/>
        </p:spPr>
      </p:sp>
      <p:sp>
        <p:nvSpPr>
          <p:cNvPr id="12" name="Shape 8"/>
          <p:cNvSpPr/>
          <p:nvPr/>
        </p:nvSpPr>
        <p:spPr>
          <a:xfrm>
            <a:off x="6325910" y="4070985"/>
            <a:ext cx="487442" cy="487442"/>
          </a:xfrm>
          <a:prstGeom prst="roundRect">
            <a:avLst>
              <a:gd name="adj" fmla="val 40004"/>
            </a:avLst>
          </a:prstGeom>
          <a:solidFill>
            <a:srgbClr val="EEEFF5"/>
          </a:solidFill>
          <a:ln/>
          <a:effectLst>
            <a:outerShdw sx="100000" sy="100000" kx="0" ky="0" algn="bl" rotWithShape="0" blurRad="53340" dist="26670" dir="13500000">
              <a:srgbClr val="ffffff">
                <a:alpha val="70000"/>
              </a:srgbClr>
            </a:outerShdw>
          </a:effectLst>
        </p:spPr>
      </p:sp>
      <p:sp>
        <p:nvSpPr>
          <p:cNvPr id="13" name="Text 9"/>
          <p:cNvSpPr/>
          <p:nvPr/>
        </p:nvSpPr>
        <p:spPr>
          <a:xfrm>
            <a:off x="6473785" y="4143613"/>
            <a:ext cx="191572" cy="342067"/>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Barlow Bold" pitchFamily="34" charset="0"/>
                <a:ea typeface="Barlow Bold" pitchFamily="34" charset="-122"/>
                <a:cs typeface="Barlow Bold" pitchFamily="34" charset="-120"/>
              </a:rPr>
              <a:t>2</a:t>
            </a:r>
            <a:endParaRPr lang="en-US" sz="2650" dirty="0"/>
          </a:p>
        </p:txBody>
      </p:sp>
      <p:sp>
        <p:nvSpPr>
          <p:cNvPr id="14" name="Text 10"/>
          <p:cNvSpPr/>
          <p:nvPr/>
        </p:nvSpPr>
        <p:spPr>
          <a:xfrm>
            <a:off x="7761208" y="4043839"/>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Seaborn</a:t>
            </a:r>
            <a:endParaRPr lang="en-US" sz="2200" dirty="0"/>
          </a:p>
        </p:txBody>
      </p:sp>
      <p:sp>
        <p:nvSpPr>
          <p:cNvPr id="15" name="Text 11"/>
          <p:cNvSpPr/>
          <p:nvPr/>
        </p:nvSpPr>
        <p:spPr>
          <a:xfrm>
            <a:off x="7761208" y="4529971"/>
            <a:ext cx="6110883"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Built on top of Matplotlib, Seaborn provides a high-level interface for attractive statistical graphics.</a:t>
            </a:r>
            <a:endParaRPr lang="en-US" sz="1700" dirty="0"/>
          </a:p>
        </p:txBody>
      </p:sp>
      <p:sp>
        <p:nvSpPr>
          <p:cNvPr id="16" name="Shape 12"/>
          <p:cNvSpPr/>
          <p:nvPr/>
        </p:nvSpPr>
        <p:spPr>
          <a:xfrm>
            <a:off x="6782872" y="6128742"/>
            <a:ext cx="758309" cy="30480"/>
          </a:xfrm>
          <a:prstGeom prst="roundRect">
            <a:avLst>
              <a:gd name="adj" fmla="val 639750"/>
            </a:avLst>
          </a:prstGeom>
          <a:solidFill>
            <a:srgbClr val="C1C3D0"/>
          </a:solidFill>
          <a:ln/>
        </p:spPr>
      </p:sp>
      <p:sp>
        <p:nvSpPr>
          <p:cNvPr id="17" name="Shape 13"/>
          <p:cNvSpPr/>
          <p:nvPr/>
        </p:nvSpPr>
        <p:spPr>
          <a:xfrm>
            <a:off x="6325910" y="5900261"/>
            <a:ext cx="487442" cy="487442"/>
          </a:xfrm>
          <a:prstGeom prst="roundRect">
            <a:avLst>
              <a:gd name="adj" fmla="val 40004"/>
            </a:avLst>
          </a:prstGeom>
          <a:solidFill>
            <a:srgbClr val="EEEFF5"/>
          </a:solidFill>
          <a:ln/>
          <a:effectLst>
            <a:outerShdw sx="100000" sy="100000" kx="0" ky="0" algn="bl" rotWithShape="0" blurRad="53340" dist="26670" dir="13500000">
              <a:srgbClr val="ffffff">
                <a:alpha val="70000"/>
              </a:srgbClr>
            </a:outerShdw>
          </a:effectLst>
        </p:spPr>
      </p:sp>
      <p:sp>
        <p:nvSpPr>
          <p:cNvPr id="18" name="Text 14"/>
          <p:cNvSpPr/>
          <p:nvPr/>
        </p:nvSpPr>
        <p:spPr>
          <a:xfrm>
            <a:off x="6477238" y="5972889"/>
            <a:ext cx="184666" cy="342067"/>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Barlow Bold" pitchFamily="34" charset="0"/>
                <a:ea typeface="Barlow Bold" pitchFamily="34" charset="-122"/>
                <a:cs typeface="Barlow Bold" pitchFamily="34" charset="-120"/>
              </a:rPr>
              <a:t>3</a:t>
            </a:r>
            <a:endParaRPr lang="en-US" sz="2650" dirty="0"/>
          </a:p>
        </p:txBody>
      </p:sp>
      <p:sp>
        <p:nvSpPr>
          <p:cNvPr id="19" name="Text 15"/>
          <p:cNvSpPr/>
          <p:nvPr/>
        </p:nvSpPr>
        <p:spPr>
          <a:xfrm>
            <a:off x="7761208" y="5873115"/>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Plotly</a:t>
            </a:r>
            <a:endParaRPr lang="en-US" sz="2200" dirty="0"/>
          </a:p>
        </p:txBody>
      </p:sp>
      <p:sp>
        <p:nvSpPr>
          <p:cNvPr id="20" name="Text 16"/>
          <p:cNvSpPr/>
          <p:nvPr/>
        </p:nvSpPr>
        <p:spPr>
          <a:xfrm>
            <a:off x="7761208" y="6359247"/>
            <a:ext cx="6110883"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Offers interactive visualizations that can be embedded in web applications or dashboards.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8309" y="1068705"/>
            <a:ext cx="5891689" cy="712708"/>
          </a:xfrm>
          <a:prstGeom prst="rect">
            <a:avLst/>
          </a:prstGeom>
          <a:noFill/>
          <a:ln/>
        </p:spPr>
        <p:txBody>
          <a:bodyPr wrap="none" lIns="0" tIns="0" rIns="0" bIns="0" rtlCol="0" anchor="t"/>
          <a:lstStyle/>
          <a:p>
            <a:pPr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Introduction to Tableau</a:t>
            </a:r>
            <a:endParaRPr lang="en-US" sz="4450" dirty="0"/>
          </a:p>
        </p:txBody>
      </p:sp>
      <p:pic>
        <p:nvPicPr>
          <p:cNvPr id="3" name="Image 0" descr="preencoded.png">    </p:cNvPr>
          <p:cNvPicPr>
            <a:picLocks noChangeAspect="1"/>
          </p:cNvPicPr>
          <p:nvPr/>
        </p:nvPicPr>
        <p:blipFill>
          <a:blip r:embed="rId1"/>
          <a:stretch>
            <a:fillRect/>
          </a:stretch>
        </p:blipFill>
        <p:spPr>
          <a:xfrm>
            <a:off x="2954774" y="2214682"/>
            <a:ext cx="2163723" cy="1612702"/>
          </a:xfrm>
          <a:prstGeom prst="rect">
            <a:avLst/>
          </a:prstGeom>
        </p:spPr>
      </p:pic>
      <p:sp>
        <p:nvSpPr>
          <p:cNvPr id="4" name="Text 1"/>
          <p:cNvSpPr/>
          <p:nvPr/>
        </p:nvSpPr>
        <p:spPr>
          <a:xfrm>
            <a:off x="3988594" y="3013710"/>
            <a:ext cx="95845" cy="433388"/>
          </a:xfrm>
          <a:prstGeom prst="rect">
            <a:avLst/>
          </a:prstGeom>
          <a:noFill/>
          <a:ln/>
        </p:spPr>
        <p:txBody>
          <a:bodyPr wrap="none" lIns="0" tIns="0" rIns="0" bIns="0" rtlCol="0" anchor="t"/>
          <a:lstStyle/>
          <a:p>
            <a:pPr algn="ctr" indent="0" marL="0">
              <a:lnSpc>
                <a:spcPts val="3400"/>
              </a:lnSpc>
              <a:buNone/>
            </a:pPr>
            <a:r>
              <a:rPr lang="en-US" sz="2100" b="1" dirty="0">
                <a:solidFill>
                  <a:srgbClr val="272525"/>
                </a:solidFill>
                <a:latin typeface="Barlow Bold" pitchFamily="34" charset="0"/>
                <a:ea typeface="Barlow Bold" pitchFamily="34" charset="-122"/>
                <a:cs typeface="Barlow Bold" pitchFamily="34" charset="-120"/>
              </a:rPr>
              <a:t>1</a:t>
            </a:r>
            <a:endParaRPr lang="en-US" sz="2100" dirty="0"/>
          </a:p>
        </p:txBody>
      </p:sp>
      <p:sp>
        <p:nvSpPr>
          <p:cNvPr id="5" name="Text 2"/>
          <p:cNvSpPr/>
          <p:nvPr/>
        </p:nvSpPr>
        <p:spPr>
          <a:xfrm>
            <a:off x="5335072" y="2604611"/>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Drag and Drop</a:t>
            </a:r>
            <a:endParaRPr lang="en-US" sz="2200" dirty="0"/>
          </a:p>
        </p:txBody>
      </p:sp>
      <p:sp>
        <p:nvSpPr>
          <p:cNvPr id="6" name="Text 3"/>
          <p:cNvSpPr/>
          <p:nvPr/>
        </p:nvSpPr>
        <p:spPr>
          <a:xfrm>
            <a:off x="5335072" y="3090743"/>
            <a:ext cx="7937778"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Effortless visualization creation with intuitive drag-and-drop functionality.</a:t>
            </a:r>
            <a:endParaRPr lang="en-US" sz="1700" dirty="0"/>
          </a:p>
        </p:txBody>
      </p:sp>
      <p:sp>
        <p:nvSpPr>
          <p:cNvPr id="7" name="Shape 4"/>
          <p:cNvSpPr/>
          <p:nvPr/>
        </p:nvSpPr>
        <p:spPr>
          <a:xfrm>
            <a:off x="5172551" y="3839170"/>
            <a:ext cx="8645485" cy="15240"/>
          </a:xfrm>
          <a:prstGeom prst="roundRect">
            <a:avLst>
              <a:gd name="adj" fmla="val 1279500"/>
            </a:avLst>
          </a:prstGeom>
          <a:solidFill>
            <a:srgbClr val="C1C3D0"/>
          </a:solidFill>
          <a:ln/>
        </p:spPr>
      </p:sp>
      <p:pic>
        <p:nvPicPr>
          <p:cNvPr id="8" name="Image 1" descr="preencoded.png">    </p:cNvPr>
          <p:cNvPicPr>
            <a:picLocks noChangeAspect="1"/>
          </p:cNvPicPr>
          <p:nvPr/>
        </p:nvPicPr>
        <p:blipFill>
          <a:blip r:embed="rId2"/>
          <a:stretch>
            <a:fillRect/>
          </a:stretch>
        </p:blipFill>
        <p:spPr>
          <a:xfrm>
            <a:off x="1872972" y="3881438"/>
            <a:ext cx="4327446" cy="1612702"/>
          </a:xfrm>
          <a:prstGeom prst="rect">
            <a:avLst/>
          </a:prstGeom>
        </p:spPr>
      </p:pic>
      <p:sp>
        <p:nvSpPr>
          <p:cNvPr id="9" name="Text 5"/>
          <p:cNvSpPr/>
          <p:nvPr/>
        </p:nvSpPr>
        <p:spPr>
          <a:xfrm>
            <a:off x="3960733" y="4471035"/>
            <a:ext cx="151686" cy="433388"/>
          </a:xfrm>
          <a:prstGeom prst="rect">
            <a:avLst/>
          </a:prstGeom>
          <a:noFill/>
          <a:ln/>
        </p:spPr>
        <p:txBody>
          <a:bodyPr wrap="none" lIns="0" tIns="0" rIns="0" bIns="0" rtlCol="0" anchor="t"/>
          <a:lstStyle/>
          <a:p>
            <a:pPr algn="ctr" indent="0" marL="0">
              <a:lnSpc>
                <a:spcPts val="3400"/>
              </a:lnSpc>
              <a:buNone/>
            </a:pPr>
            <a:r>
              <a:rPr lang="en-US" sz="2100" b="1" dirty="0">
                <a:solidFill>
                  <a:srgbClr val="272525"/>
                </a:solidFill>
                <a:latin typeface="Barlow Bold" pitchFamily="34" charset="0"/>
                <a:ea typeface="Barlow Bold" pitchFamily="34" charset="-122"/>
                <a:cs typeface="Barlow Bold" pitchFamily="34" charset="-120"/>
              </a:rPr>
              <a:t>2</a:t>
            </a:r>
            <a:endParaRPr lang="en-US" sz="2100" dirty="0"/>
          </a:p>
        </p:txBody>
      </p:sp>
      <p:sp>
        <p:nvSpPr>
          <p:cNvPr id="10" name="Text 6"/>
          <p:cNvSpPr/>
          <p:nvPr/>
        </p:nvSpPr>
        <p:spPr>
          <a:xfrm>
            <a:off x="6416993" y="4098012"/>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Data Connectivity</a:t>
            </a:r>
            <a:endParaRPr lang="en-US" sz="2200" dirty="0"/>
          </a:p>
        </p:txBody>
      </p:sp>
      <p:sp>
        <p:nvSpPr>
          <p:cNvPr id="11" name="Text 7"/>
          <p:cNvSpPr/>
          <p:nvPr/>
        </p:nvSpPr>
        <p:spPr>
          <a:xfrm>
            <a:off x="6416993" y="4584144"/>
            <a:ext cx="7238524"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Connects to various data sources, including spreadsheets, databases, and cloud platforms.</a:t>
            </a:r>
            <a:endParaRPr lang="en-US" sz="1700" dirty="0"/>
          </a:p>
        </p:txBody>
      </p:sp>
      <p:sp>
        <p:nvSpPr>
          <p:cNvPr id="12" name="Shape 8"/>
          <p:cNvSpPr/>
          <p:nvPr/>
        </p:nvSpPr>
        <p:spPr>
          <a:xfrm>
            <a:off x="6254472" y="5505926"/>
            <a:ext cx="7563564" cy="15240"/>
          </a:xfrm>
          <a:prstGeom prst="roundRect">
            <a:avLst>
              <a:gd name="adj" fmla="val 1279500"/>
            </a:avLst>
          </a:prstGeom>
          <a:solidFill>
            <a:srgbClr val="C1C3D0"/>
          </a:solidFill>
          <a:ln/>
        </p:spPr>
      </p:sp>
      <p:pic>
        <p:nvPicPr>
          <p:cNvPr id="13" name="Image 2" descr="preencoded.png">    </p:cNvPr>
          <p:cNvPicPr>
            <a:picLocks noChangeAspect="1"/>
          </p:cNvPicPr>
          <p:nvPr/>
        </p:nvPicPr>
        <p:blipFill>
          <a:blip r:embed="rId3"/>
          <a:stretch>
            <a:fillRect/>
          </a:stretch>
        </p:blipFill>
        <p:spPr>
          <a:xfrm>
            <a:off x="791051" y="5548193"/>
            <a:ext cx="6491288" cy="1612702"/>
          </a:xfrm>
          <a:prstGeom prst="rect">
            <a:avLst/>
          </a:prstGeom>
        </p:spPr>
      </p:pic>
      <p:sp>
        <p:nvSpPr>
          <p:cNvPr id="14" name="Text 9"/>
          <p:cNvSpPr/>
          <p:nvPr/>
        </p:nvSpPr>
        <p:spPr>
          <a:xfrm>
            <a:off x="3963591" y="6137791"/>
            <a:ext cx="146209" cy="433388"/>
          </a:xfrm>
          <a:prstGeom prst="rect">
            <a:avLst/>
          </a:prstGeom>
          <a:noFill/>
          <a:ln/>
        </p:spPr>
        <p:txBody>
          <a:bodyPr wrap="none" lIns="0" tIns="0" rIns="0" bIns="0" rtlCol="0" anchor="t"/>
          <a:lstStyle/>
          <a:p>
            <a:pPr algn="ctr" indent="0" marL="0">
              <a:lnSpc>
                <a:spcPts val="3400"/>
              </a:lnSpc>
              <a:buNone/>
            </a:pPr>
            <a:r>
              <a:rPr lang="en-US" sz="2100" b="1" dirty="0">
                <a:solidFill>
                  <a:srgbClr val="272525"/>
                </a:solidFill>
                <a:latin typeface="Barlow Bold" pitchFamily="34" charset="0"/>
                <a:ea typeface="Barlow Bold" pitchFamily="34" charset="-122"/>
                <a:cs typeface="Barlow Bold" pitchFamily="34" charset="-120"/>
              </a:rPr>
              <a:t>3</a:t>
            </a:r>
            <a:endParaRPr lang="en-US" sz="2100" dirty="0"/>
          </a:p>
        </p:txBody>
      </p:sp>
      <p:sp>
        <p:nvSpPr>
          <p:cNvPr id="15" name="Text 10"/>
          <p:cNvSpPr/>
          <p:nvPr/>
        </p:nvSpPr>
        <p:spPr>
          <a:xfrm>
            <a:off x="7498913" y="5764768"/>
            <a:ext cx="2940487"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Interactive Dashboards</a:t>
            </a:r>
            <a:endParaRPr lang="en-US" sz="2200" dirty="0"/>
          </a:p>
        </p:txBody>
      </p:sp>
      <p:sp>
        <p:nvSpPr>
          <p:cNvPr id="16" name="Text 11"/>
          <p:cNvSpPr/>
          <p:nvPr/>
        </p:nvSpPr>
        <p:spPr>
          <a:xfrm>
            <a:off x="7498913" y="6250900"/>
            <a:ext cx="6156603"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Build engaging dashboards that allow users to explore data and gain insights.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9018" y="565904"/>
            <a:ext cx="7705963" cy="1351598"/>
          </a:xfrm>
          <a:prstGeom prst="rect">
            <a:avLst/>
          </a:prstGeom>
          <a:noFill/>
          <a:ln/>
        </p:spPr>
        <p:txBody>
          <a:bodyPr wrap="square" lIns="0" tIns="0" rIns="0" bIns="0" rtlCol="0" anchor="t"/>
          <a:lstStyle/>
          <a:p>
            <a:pPr indent="0" marL="0">
              <a:lnSpc>
                <a:spcPts val="5300"/>
              </a:lnSpc>
              <a:buNone/>
            </a:pPr>
            <a:r>
              <a:rPr lang="en-US" sz="4250" b="1" dirty="0">
                <a:solidFill>
                  <a:srgbClr val="7068F4"/>
                </a:solidFill>
                <a:latin typeface="Barlow Bold" pitchFamily="34" charset="0"/>
                <a:ea typeface="Barlow Bold" pitchFamily="34" charset="-122"/>
                <a:cs typeface="Barlow Bold" pitchFamily="34" charset="-120"/>
              </a:rPr>
              <a:t>Tableau Dashboards and Visualizations</a:t>
            </a:r>
            <a:endParaRPr lang="en-US" sz="4250" dirty="0"/>
          </a:p>
        </p:txBody>
      </p:sp>
      <p:sp>
        <p:nvSpPr>
          <p:cNvPr id="4" name="Shape 1"/>
          <p:cNvSpPr/>
          <p:nvPr/>
        </p:nvSpPr>
        <p:spPr>
          <a:xfrm>
            <a:off x="719018" y="2225635"/>
            <a:ext cx="963216" cy="1200388"/>
          </a:xfrm>
          <a:prstGeom prst="roundRect">
            <a:avLst>
              <a:gd name="adj" fmla="val 19196"/>
            </a:avLst>
          </a:prstGeom>
          <a:solidFill>
            <a:srgbClr val="EEEFF5"/>
          </a:solidFill>
          <a:ln/>
          <a:effectLst>
            <a:outerShdw sx="100000" sy="100000" kx="0" ky="0" algn="bl" rotWithShape="0" blurRad="50800" dist="25400" dir="13500000">
              <a:srgbClr val="ffffff">
                <a:alpha val="70000"/>
              </a:srgbClr>
            </a:outerShdw>
          </a:effectLst>
        </p:spPr>
      </p:sp>
      <p:sp>
        <p:nvSpPr>
          <p:cNvPr id="5" name="Text 2"/>
          <p:cNvSpPr/>
          <p:nvPr/>
        </p:nvSpPr>
        <p:spPr>
          <a:xfrm>
            <a:off x="924401" y="2620328"/>
            <a:ext cx="90964" cy="410885"/>
          </a:xfrm>
          <a:prstGeom prst="rect">
            <a:avLst/>
          </a:prstGeom>
          <a:noFill/>
          <a:ln/>
        </p:spPr>
        <p:txBody>
          <a:bodyPr wrap="none" lIns="0" tIns="0" rIns="0" bIns="0" rtlCol="0" anchor="t"/>
          <a:lstStyle/>
          <a:p>
            <a:pPr algn="ctr" indent="0" marL="0">
              <a:lnSpc>
                <a:spcPts val="3200"/>
              </a:lnSpc>
              <a:buNone/>
            </a:pPr>
            <a:r>
              <a:rPr lang="en-US" sz="2000" b="1" dirty="0">
                <a:solidFill>
                  <a:srgbClr val="272525"/>
                </a:solidFill>
                <a:latin typeface="Barlow Bold" pitchFamily="34" charset="0"/>
                <a:ea typeface="Barlow Bold" pitchFamily="34" charset="-122"/>
                <a:cs typeface="Barlow Bold" pitchFamily="34" charset="-120"/>
              </a:rPr>
              <a:t>1</a:t>
            </a:r>
            <a:endParaRPr lang="en-US" sz="2000" dirty="0"/>
          </a:p>
        </p:txBody>
      </p:sp>
      <p:sp>
        <p:nvSpPr>
          <p:cNvPr id="6" name="Text 3"/>
          <p:cNvSpPr/>
          <p:nvPr/>
        </p:nvSpPr>
        <p:spPr>
          <a:xfrm>
            <a:off x="1887617" y="2431018"/>
            <a:ext cx="2703076" cy="337780"/>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Bar Charts</a:t>
            </a:r>
            <a:endParaRPr lang="en-US" sz="2100" dirty="0"/>
          </a:p>
        </p:txBody>
      </p:sp>
      <p:sp>
        <p:nvSpPr>
          <p:cNvPr id="7" name="Text 4"/>
          <p:cNvSpPr/>
          <p:nvPr/>
        </p:nvSpPr>
        <p:spPr>
          <a:xfrm>
            <a:off x="1887617" y="2892028"/>
            <a:ext cx="4702254" cy="328613"/>
          </a:xfrm>
          <a:prstGeom prst="rect">
            <a:avLst/>
          </a:prstGeom>
          <a:noFill/>
          <a:ln/>
        </p:spPr>
        <p:txBody>
          <a:bodyPr wrap="non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Compare categories and illustrate differences.</a:t>
            </a:r>
            <a:endParaRPr lang="en-US" sz="1600" dirty="0"/>
          </a:p>
        </p:txBody>
      </p:sp>
      <p:sp>
        <p:nvSpPr>
          <p:cNvPr id="8" name="Shape 5"/>
          <p:cNvSpPr/>
          <p:nvPr/>
        </p:nvSpPr>
        <p:spPr>
          <a:xfrm>
            <a:off x="1784866" y="3416498"/>
            <a:ext cx="6537484" cy="11430"/>
          </a:xfrm>
          <a:prstGeom prst="roundRect">
            <a:avLst>
              <a:gd name="adj" fmla="val 1617632"/>
            </a:avLst>
          </a:prstGeom>
          <a:solidFill>
            <a:srgbClr val="C1C3D0"/>
          </a:solidFill>
          <a:ln/>
        </p:spPr>
      </p:sp>
      <p:sp>
        <p:nvSpPr>
          <p:cNvPr id="9" name="Shape 6"/>
          <p:cNvSpPr/>
          <p:nvPr/>
        </p:nvSpPr>
        <p:spPr>
          <a:xfrm>
            <a:off x="719018" y="3528655"/>
            <a:ext cx="1926431" cy="1200388"/>
          </a:xfrm>
          <a:prstGeom prst="roundRect">
            <a:avLst>
              <a:gd name="adj" fmla="val 15403"/>
            </a:avLst>
          </a:prstGeom>
          <a:solidFill>
            <a:srgbClr val="EEEFF5"/>
          </a:solidFill>
          <a:ln/>
          <a:effectLst>
            <a:outerShdw sx="100000" sy="100000" kx="0" ky="0" algn="bl" rotWithShape="0" blurRad="50800" dist="25400" dir="13500000">
              <a:srgbClr val="ffffff">
                <a:alpha val="70000"/>
              </a:srgbClr>
            </a:outerShdw>
          </a:effectLst>
        </p:spPr>
      </p:sp>
      <p:sp>
        <p:nvSpPr>
          <p:cNvPr id="10" name="Text 7"/>
          <p:cNvSpPr/>
          <p:nvPr/>
        </p:nvSpPr>
        <p:spPr>
          <a:xfrm>
            <a:off x="924401" y="3923348"/>
            <a:ext cx="143828" cy="410885"/>
          </a:xfrm>
          <a:prstGeom prst="rect">
            <a:avLst/>
          </a:prstGeom>
          <a:noFill/>
          <a:ln/>
        </p:spPr>
        <p:txBody>
          <a:bodyPr wrap="none" lIns="0" tIns="0" rIns="0" bIns="0" rtlCol="0" anchor="t"/>
          <a:lstStyle/>
          <a:p>
            <a:pPr algn="ctr" indent="0" marL="0">
              <a:lnSpc>
                <a:spcPts val="3200"/>
              </a:lnSpc>
              <a:buNone/>
            </a:pPr>
            <a:r>
              <a:rPr lang="en-US" sz="2000" b="1" dirty="0">
                <a:solidFill>
                  <a:srgbClr val="272525"/>
                </a:solidFill>
                <a:latin typeface="Barlow Bold" pitchFamily="34" charset="0"/>
                <a:ea typeface="Barlow Bold" pitchFamily="34" charset="-122"/>
                <a:cs typeface="Barlow Bold" pitchFamily="34" charset="-120"/>
              </a:rPr>
              <a:t>2</a:t>
            </a:r>
            <a:endParaRPr lang="en-US" sz="2000" dirty="0"/>
          </a:p>
        </p:txBody>
      </p:sp>
      <p:sp>
        <p:nvSpPr>
          <p:cNvPr id="11" name="Text 8"/>
          <p:cNvSpPr/>
          <p:nvPr/>
        </p:nvSpPr>
        <p:spPr>
          <a:xfrm>
            <a:off x="2850833" y="3734038"/>
            <a:ext cx="2362795" cy="337780"/>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Line Charts</a:t>
            </a:r>
            <a:endParaRPr lang="en-US" sz="2100" dirty="0"/>
          </a:p>
        </p:txBody>
      </p:sp>
      <p:sp>
        <p:nvSpPr>
          <p:cNvPr id="12" name="Text 9"/>
          <p:cNvSpPr/>
          <p:nvPr/>
        </p:nvSpPr>
        <p:spPr>
          <a:xfrm>
            <a:off x="2850833" y="4195048"/>
            <a:ext cx="2362795" cy="328613"/>
          </a:xfrm>
          <a:prstGeom prst="rect">
            <a:avLst/>
          </a:prstGeom>
          <a:noFill/>
          <a:ln/>
        </p:spPr>
        <p:txBody>
          <a:bodyPr wrap="non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Show trends over time.</a:t>
            </a:r>
            <a:endParaRPr lang="en-US" sz="1600" dirty="0"/>
          </a:p>
        </p:txBody>
      </p:sp>
      <p:sp>
        <p:nvSpPr>
          <p:cNvPr id="13" name="Shape 10"/>
          <p:cNvSpPr/>
          <p:nvPr/>
        </p:nvSpPr>
        <p:spPr>
          <a:xfrm>
            <a:off x="2748082" y="4719518"/>
            <a:ext cx="5574268" cy="11430"/>
          </a:xfrm>
          <a:prstGeom prst="roundRect">
            <a:avLst>
              <a:gd name="adj" fmla="val 1617632"/>
            </a:avLst>
          </a:prstGeom>
          <a:solidFill>
            <a:srgbClr val="C1C3D0"/>
          </a:solidFill>
          <a:ln/>
        </p:spPr>
      </p:sp>
      <p:sp>
        <p:nvSpPr>
          <p:cNvPr id="14" name="Shape 11"/>
          <p:cNvSpPr/>
          <p:nvPr/>
        </p:nvSpPr>
        <p:spPr>
          <a:xfrm>
            <a:off x="719018" y="4831675"/>
            <a:ext cx="2889647" cy="1200388"/>
          </a:xfrm>
          <a:prstGeom prst="roundRect">
            <a:avLst>
              <a:gd name="adj" fmla="val 15403"/>
            </a:avLst>
          </a:prstGeom>
          <a:solidFill>
            <a:srgbClr val="EEEFF5"/>
          </a:solidFill>
          <a:ln/>
          <a:effectLst>
            <a:outerShdw sx="100000" sy="100000" kx="0" ky="0" algn="bl" rotWithShape="0" blurRad="50800" dist="25400" dir="13500000">
              <a:srgbClr val="ffffff">
                <a:alpha val="70000"/>
              </a:srgbClr>
            </a:outerShdw>
          </a:effectLst>
        </p:spPr>
      </p:sp>
      <p:sp>
        <p:nvSpPr>
          <p:cNvPr id="15" name="Text 12"/>
          <p:cNvSpPr/>
          <p:nvPr/>
        </p:nvSpPr>
        <p:spPr>
          <a:xfrm>
            <a:off x="924401" y="5226368"/>
            <a:ext cx="138708" cy="410885"/>
          </a:xfrm>
          <a:prstGeom prst="rect">
            <a:avLst/>
          </a:prstGeom>
          <a:noFill/>
          <a:ln/>
        </p:spPr>
        <p:txBody>
          <a:bodyPr wrap="none" lIns="0" tIns="0" rIns="0" bIns="0" rtlCol="0" anchor="t"/>
          <a:lstStyle/>
          <a:p>
            <a:pPr algn="ctr" indent="0" marL="0">
              <a:lnSpc>
                <a:spcPts val="3200"/>
              </a:lnSpc>
              <a:buNone/>
            </a:pPr>
            <a:r>
              <a:rPr lang="en-US" sz="2000" b="1" dirty="0">
                <a:solidFill>
                  <a:srgbClr val="272525"/>
                </a:solidFill>
                <a:latin typeface="Barlow Bold" pitchFamily="34" charset="0"/>
                <a:ea typeface="Barlow Bold" pitchFamily="34" charset="-122"/>
                <a:cs typeface="Barlow Bold" pitchFamily="34" charset="-120"/>
              </a:rPr>
              <a:t>3</a:t>
            </a:r>
            <a:endParaRPr lang="en-US" sz="2000" dirty="0"/>
          </a:p>
        </p:txBody>
      </p:sp>
      <p:sp>
        <p:nvSpPr>
          <p:cNvPr id="16" name="Text 13"/>
          <p:cNvSpPr/>
          <p:nvPr/>
        </p:nvSpPr>
        <p:spPr>
          <a:xfrm>
            <a:off x="3814048" y="5037058"/>
            <a:ext cx="2703076" cy="337780"/>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Scatter Plots</a:t>
            </a:r>
            <a:endParaRPr lang="en-US" sz="2100" dirty="0"/>
          </a:p>
        </p:txBody>
      </p:sp>
      <p:sp>
        <p:nvSpPr>
          <p:cNvPr id="17" name="Text 14"/>
          <p:cNvSpPr/>
          <p:nvPr/>
        </p:nvSpPr>
        <p:spPr>
          <a:xfrm>
            <a:off x="3814048" y="5498068"/>
            <a:ext cx="4014668" cy="328613"/>
          </a:xfrm>
          <a:prstGeom prst="rect">
            <a:avLst/>
          </a:prstGeom>
          <a:noFill/>
          <a:ln/>
        </p:spPr>
        <p:txBody>
          <a:bodyPr wrap="non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Reveal relationships between variables.</a:t>
            </a:r>
            <a:endParaRPr lang="en-US" sz="1600" dirty="0"/>
          </a:p>
        </p:txBody>
      </p:sp>
      <p:sp>
        <p:nvSpPr>
          <p:cNvPr id="18" name="Shape 15"/>
          <p:cNvSpPr/>
          <p:nvPr/>
        </p:nvSpPr>
        <p:spPr>
          <a:xfrm>
            <a:off x="3711297" y="6022538"/>
            <a:ext cx="4611053" cy="11430"/>
          </a:xfrm>
          <a:prstGeom prst="roundRect">
            <a:avLst>
              <a:gd name="adj" fmla="val 1617632"/>
            </a:avLst>
          </a:prstGeom>
          <a:solidFill>
            <a:srgbClr val="C1C3D0"/>
          </a:solidFill>
          <a:ln/>
        </p:spPr>
      </p:sp>
      <p:sp>
        <p:nvSpPr>
          <p:cNvPr id="19" name="Shape 16"/>
          <p:cNvSpPr/>
          <p:nvPr/>
        </p:nvSpPr>
        <p:spPr>
          <a:xfrm>
            <a:off x="719018" y="6134695"/>
            <a:ext cx="3852982" cy="1529001"/>
          </a:xfrm>
          <a:prstGeom prst="roundRect">
            <a:avLst>
              <a:gd name="adj" fmla="val 12093"/>
            </a:avLst>
          </a:prstGeom>
          <a:solidFill>
            <a:srgbClr val="EEEFF5"/>
          </a:solidFill>
          <a:ln/>
          <a:effectLst>
            <a:outerShdw sx="100000" sy="100000" kx="0" ky="0" algn="bl" rotWithShape="0" blurRad="50800" dist="25400" dir="13500000">
              <a:srgbClr val="ffffff">
                <a:alpha val="70000"/>
              </a:srgbClr>
            </a:outerShdw>
          </a:effectLst>
        </p:spPr>
      </p:sp>
      <p:sp>
        <p:nvSpPr>
          <p:cNvPr id="20" name="Text 17"/>
          <p:cNvSpPr/>
          <p:nvPr/>
        </p:nvSpPr>
        <p:spPr>
          <a:xfrm>
            <a:off x="924401" y="6693694"/>
            <a:ext cx="155377" cy="410885"/>
          </a:xfrm>
          <a:prstGeom prst="rect">
            <a:avLst/>
          </a:prstGeom>
          <a:noFill/>
          <a:ln/>
        </p:spPr>
        <p:txBody>
          <a:bodyPr wrap="none" lIns="0" tIns="0" rIns="0" bIns="0" rtlCol="0" anchor="t"/>
          <a:lstStyle/>
          <a:p>
            <a:pPr algn="ctr" indent="0" marL="0">
              <a:lnSpc>
                <a:spcPts val="3200"/>
              </a:lnSpc>
              <a:buNone/>
            </a:pPr>
            <a:r>
              <a:rPr lang="en-US" sz="2000" b="1" dirty="0">
                <a:solidFill>
                  <a:srgbClr val="272525"/>
                </a:solidFill>
                <a:latin typeface="Barlow Bold" pitchFamily="34" charset="0"/>
                <a:ea typeface="Barlow Bold" pitchFamily="34" charset="-122"/>
                <a:cs typeface="Barlow Bold" pitchFamily="34" charset="-120"/>
              </a:rPr>
              <a:t>4</a:t>
            </a:r>
            <a:endParaRPr lang="en-US" sz="2000" dirty="0"/>
          </a:p>
        </p:txBody>
      </p:sp>
      <p:sp>
        <p:nvSpPr>
          <p:cNvPr id="21" name="Text 18"/>
          <p:cNvSpPr/>
          <p:nvPr/>
        </p:nvSpPr>
        <p:spPr>
          <a:xfrm>
            <a:off x="4777383" y="6340078"/>
            <a:ext cx="2703076" cy="337780"/>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Heat Maps</a:t>
            </a:r>
            <a:endParaRPr lang="en-US" sz="2100" dirty="0"/>
          </a:p>
        </p:txBody>
      </p:sp>
      <p:sp>
        <p:nvSpPr>
          <p:cNvPr id="22" name="Text 19"/>
          <p:cNvSpPr/>
          <p:nvPr/>
        </p:nvSpPr>
        <p:spPr>
          <a:xfrm>
            <a:off x="4777383" y="6801088"/>
            <a:ext cx="3442216" cy="657225"/>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Visualize patterns and correlations.</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2024-12-06T03:27:36Z</dcterms:created>
  <dcterms:modified xsi:type="dcterms:W3CDTF">2024-12-06T03:27:36Z</dcterms:modified>
</cp:coreProperties>
</file>